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5" r:id="rId10"/>
    <p:sldId id="267" r:id="rId11"/>
    <p:sldId id="269" r:id="rId12"/>
    <p:sldId id="264" r:id="rId13"/>
    <p:sldId id="266" r:id="rId14"/>
    <p:sldId id="268" r:id="rId15"/>
    <p:sldId id="272" r:id="rId16"/>
    <p:sldId id="270" r:id="rId17"/>
    <p:sldId id="27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49F34C-90A3-4D12-8D8E-EECC5B73303E}" type="datetimeFigureOut">
              <a:rPr lang="he-IL" smtClean="0"/>
              <a:t>י"ד/טבת/תשע"ז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73A05E2-C551-4F8B-88D5-2E6260920D65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848600" cy="1927225"/>
          </a:xfrm>
        </p:spPr>
        <p:txBody>
          <a:bodyPr>
            <a:normAutofit/>
          </a:bodyPr>
          <a:lstStyle/>
          <a:p>
            <a:r>
              <a:rPr lang="he-IL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השביעון השני </a:t>
            </a:r>
            <a:endParaRPr lang="he-IL" sz="7200" b="1" dirty="0">
              <a:solidFill>
                <a:schemeClr val="accent2">
                  <a:lumMod val="60000"/>
                  <a:lumOff val="4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712968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sz="5400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הרמוניה מול פרידה מן השלם</a:t>
            </a:r>
          </a:p>
          <a:p>
            <a:pPr algn="ctr"/>
            <a:r>
              <a:rPr lang="he-IL" sz="5400" b="1" dirty="0" smtClean="0">
                <a:solidFill>
                  <a:schemeClr val="accent1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גילאי 7-14</a:t>
            </a:r>
            <a:endParaRPr lang="he-IL" sz="5400" b="1" dirty="0">
              <a:solidFill>
                <a:schemeClr val="accent1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14" y="404664"/>
            <a:ext cx="191818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מדוע האדם נאלץ לעזוב את גן העדן?</a:t>
            </a:r>
            <a:endParaRPr lang="he-IL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4" name="Picture 2" descr="Image result for ‫גן העדן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972"/>
            <a:ext cx="9143999" cy="45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106" y="1482134"/>
            <a:ext cx="432048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בכדי שהאדם יוכל לזכות באפשרות להתפתחות ולחירות היה עליו להיפרד מן האחדות.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כתוצאה מהגירוש האדם יכול לבחור בטעות וברוע, אך הוא גם זוכה בחירות לבחור בטוב!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122" name="Picture 2" descr="Image result for ‫חירות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4474467" cy="59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548680"/>
            <a:ext cx="3672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חירות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69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להיפרד מן השלם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7"/>
            <a:ext cx="842493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כדי לפתח תודעה עצמית אנו חייבים לפתח נפרדות – להיפרד מן השלם.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הילד הרך, אדם החי בתודעה שבטית, אינם יכולים לפתח תודעה עצמית. </a:t>
            </a:r>
            <a:endParaRPr lang="he-IL" sz="7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50" name="Picture 2" descr="Image result for ‫שבט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0" y="3474880"/>
            <a:ext cx="5308156" cy="338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e-IL" sz="4400" b="1" dirty="0">
                <a:solidFill>
                  <a:srgbClr val="ACCBF9">
                    <a:lumMod val="75000"/>
                  </a:srgb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 9 – לידת התודעה העצמית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3529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העיניים שעד גיל זה הופנו החוצה – מופנות לראשונה פנימה.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9969"/>
            <a:ext cx="4824536" cy="361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3501008"/>
            <a:ext cx="352839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זהו השלב שבו הילד לראשונה הופך מודע להיותו – "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אני הנני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".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92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מהם הרגשות המתעוררים בגיל זה</a:t>
            </a:r>
            <a:r>
              <a:rPr lang="he-IL" b="1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he-IL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1636358"/>
            <a:ext cx="302433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בושה</a:t>
            </a:r>
          </a:p>
          <a:p>
            <a:r>
              <a:rPr lang="he-IL" sz="6000" dirty="0" smtClean="0">
                <a:latin typeface="Gisha" panose="020B0502040204020203" pitchFamily="34" charset="-79"/>
                <a:cs typeface="Gisha" panose="020B0502040204020203" pitchFamily="34" charset="-79"/>
              </a:rPr>
              <a:t>אשמה</a:t>
            </a:r>
          </a:p>
          <a:p>
            <a:r>
              <a:rPr lang="he-IL" sz="6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בדידות</a:t>
            </a:r>
            <a:endParaRPr lang="he-IL" sz="6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146" name="Picture 2" descr="Image result for ‫בדידות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0733"/>
            <a:ext cx="5976664" cy="47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64096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בכדי 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להכיר בנצח עלינו לפגוש תחילה את </a:t>
            </a:r>
            <a:r>
              <a:rPr lang="he-IL" sz="4400" dirty="0">
                <a:latin typeface="Gisha" panose="020B0502040204020203" pitchFamily="34" charset="-79"/>
                <a:cs typeface="Gisha" panose="020B0502040204020203" pitchFamily="34" charset="-79"/>
              </a:rPr>
              <a:t>הסופיות. </a:t>
            </a:r>
          </a:p>
        </p:txBody>
      </p:sp>
      <p:pic>
        <p:nvPicPr>
          <p:cNvPr id="8194" name="Picture 2" descr="Image result for dead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55270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אירוע גיל 9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256" y="1399292"/>
            <a:ext cx="871296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בגיל 9 קורה בחייו של הילד אירוע המפגיש אותו עם רגשות כמו אשמה, בושה ובדידות.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הילד אינו יכול לשאת בתודעה מלאה רגשות אלה, אחרת הוא לא יוכל להתגשם, הוא לא יחזיק מעמד.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הילד יוותר באופן לא מודע על החלק בישותו אשר הפגיש אותו עם הבדידות.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170" name="Picture 2" descr="Image result for ‫פאזל חסר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0963"/>
            <a:ext cx="4355976" cy="2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 33 – גיל ההיפוך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עד גיל 33 אנו חיים עם "חלק חסר".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בגיל 33, המהווה שיקוף של גיל 9, יש לנו הזדמנות להשיב אלינו, עדיין כזרע, את החלק שעליו ויתרנו, לחזור אל השלם.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לשם כך עלינו להסכים "לקחת את הסיכון", להרגיש את הכאב והבדידות שלא יכולנו להרגיש בגיל 9.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בגיל 33 ניתן לאדם לחזור אל השלם מתוך מקום מודע. 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27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521435" y="490773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A04DA3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אינקרנציה</a:t>
            </a:r>
            <a:r>
              <a:rPr kumimoji="0" lang="he-IL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A04DA3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</a:t>
            </a:r>
            <a:r>
              <a:rPr kumimoji="0" lang="he-IL" sz="40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A04DA3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ואקסקרנציה</a:t>
            </a:r>
            <a:endParaRPr kumimoji="0" lang="he-IL" sz="4000" b="1" i="0" u="none" strike="noStrike" kern="1200" cap="none" spc="-100" normalizeH="0" baseline="0" noProof="0" dirty="0">
              <a:ln>
                <a:noFill/>
              </a:ln>
              <a:solidFill>
                <a:srgbClr val="A04DA3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5" name="צורה חופשית 4"/>
          <p:cNvSpPr/>
          <p:nvPr/>
        </p:nvSpPr>
        <p:spPr>
          <a:xfrm>
            <a:off x="2548024" y="2007331"/>
            <a:ext cx="4194486" cy="2992834"/>
          </a:xfrm>
          <a:custGeom>
            <a:avLst/>
            <a:gdLst>
              <a:gd name="connsiteX0" fmla="*/ 0 w 4336025"/>
              <a:gd name="connsiteY0" fmla="*/ 0 h 2890696"/>
              <a:gd name="connsiteX1" fmla="*/ 2212258 w 4336025"/>
              <a:gd name="connsiteY1" fmla="*/ 2890684 h 2890696"/>
              <a:gd name="connsiteX2" fmla="*/ 4336025 w 4336025"/>
              <a:gd name="connsiteY2" fmla="*/ 29496 h 289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6025" h="2890696">
                <a:moveTo>
                  <a:pt x="0" y="0"/>
                </a:moveTo>
                <a:cubicBezTo>
                  <a:pt x="744793" y="1442884"/>
                  <a:pt x="1489587" y="2885768"/>
                  <a:pt x="2212258" y="2890684"/>
                </a:cubicBezTo>
                <a:cubicBezTo>
                  <a:pt x="2934929" y="2895600"/>
                  <a:pt x="3635477" y="1462548"/>
                  <a:pt x="4336025" y="29496"/>
                </a:cubicBezTo>
              </a:path>
            </a:pathLst>
          </a:custGeom>
          <a:noFill/>
          <a:ln w="26425" cap="flat" cmpd="sng" algn="ctr">
            <a:solidFill>
              <a:srgbClr val="0070C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2538992" y="3514378"/>
            <a:ext cx="4194486" cy="2637597"/>
          </a:xfrm>
          <a:custGeom>
            <a:avLst/>
            <a:gdLst>
              <a:gd name="connsiteX0" fmla="*/ 0 w 4306529"/>
              <a:gd name="connsiteY0" fmla="*/ 2227023 h 2227023"/>
              <a:gd name="connsiteX1" fmla="*/ 2168013 w 4306529"/>
              <a:gd name="connsiteY1" fmla="*/ 16 h 2227023"/>
              <a:gd name="connsiteX2" fmla="*/ 4306529 w 4306529"/>
              <a:gd name="connsiteY2" fmla="*/ 2197526 h 22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6529" h="2227023">
                <a:moveTo>
                  <a:pt x="0" y="2227023"/>
                </a:moveTo>
                <a:cubicBezTo>
                  <a:pt x="725129" y="1115977"/>
                  <a:pt x="1450258" y="4932"/>
                  <a:pt x="2168013" y="16"/>
                </a:cubicBezTo>
                <a:cubicBezTo>
                  <a:pt x="2885768" y="-4900"/>
                  <a:pt x="3596148" y="1096313"/>
                  <a:pt x="4306529" y="2197526"/>
                </a:cubicBezTo>
              </a:path>
            </a:pathLst>
          </a:custGeom>
          <a:noFill/>
          <a:ln w="26425" cap="flat" cmpd="sng" algn="ctr">
            <a:solidFill>
              <a:srgbClr val="C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228" y="1445399"/>
            <a:ext cx="11160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</a:t>
            </a:r>
            <a:r>
              <a:rPr lang="he-IL" sz="24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לידה</a:t>
            </a:r>
            <a:endParaRPr lang="he-IL" sz="24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481373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עולם הרוח</a:t>
            </a:r>
            <a:endParaRPr lang="he-IL" sz="24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6374" y="5046290"/>
            <a:ext cx="295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אדמה – עולם החומר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9203" y="3705846"/>
            <a:ext cx="11521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 33</a:t>
            </a:r>
          </a:p>
          <a:p>
            <a:r>
              <a:rPr lang="he-IL" sz="2800" b="1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היפוך</a:t>
            </a:r>
            <a:endParaRPr lang="he-IL" sz="2800" b="1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42" y="1340768"/>
            <a:ext cx="1801858" cy="1358239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42" y="2699007"/>
            <a:ext cx="1801858" cy="14371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3" y="1217003"/>
            <a:ext cx="2168198" cy="29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 12 – 'זכר ונקבה ברא אותם'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512" y="1556792"/>
            <a:ext cx="4140968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האינקרנציה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הינה מסע הולך וגובר של פיצול ופרידה מן השלם.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בגיל 9 חל פיצול בין הילד לעולם שבחוץ, בגיל 12 הפיצול מתרחש בתוך האדם. </a:t>
            </a:r>
          </a:p>
          <a:p>
            <a:endParaRPr lang="he-IL" dirty="0"/>
          </a:p>
        </p:txBody>
      </p:sp>
      <p:pic>
        <p:nvPicPr>
          <p:cNvPr id="1026" name="Picture 2" descr="Image result for ‫פיצול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476402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327648"/>
          </a:xfrm>
        </p:spPr>
        <p:txBody>
          <a:bodyPr>
            <a:noAutofit/>
          </a:bodyPr>
          <a:lstStyle/>
          <a:p>
            <a:pPr algn="ctr"/>
            <a:r>
              <a:rPr lang="he-IL" sz="6000" b="1" dirty="0" err="1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שביעון</a:t>
            </a:r>
            <a:r>
              <a:rPr lang="he-IL" sz="60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של הרמוניה – 'העולם הוא יפה'</a:t>
            </a:r>
            <a:endParaRPr lang="he-IL" sz="60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תמונה 3" descr="http://sfile.f-static.com/image/users/78502/ftp/my_files/the%20creation%20of%20the%20tenagh%20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6044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‫מים ושמיים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43" y="0"/>
            <a:ext cx="9966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1988840"/>
            <a:ext cx="828092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/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וַיֹּאמֶר </a:t>
            </a:r>
            <a:r>
              <a:rPr lang="he-IL" sz="3200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אֱלֹהִים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יְהִי רָקִיעַ בְּתוֹךְ הַמָּיִם, וִיהִי מַבְדִּיל, בֵּין מַיִם לָמָיִם.  ז וַיַּעַשׂ </a:t>
            </a:r>
            <a:r>
              <a:rPr lang="he-IL" sz="3200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אֱלֹהִים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אֶת-הָרָקִיעַ, וַיַּבְדֵּל בֵּין הַמַּיִם אֲשֶׁר מִתַּחַת לָרָקִיעַ, וּבֵין הַמַּיִם אֲשֶׁר מֵעַל לָרָקִיעַ; וַיְהִי-כֵן.  ח וַיִּקְרָא </a:t>
            </a:r>
            <a:r>
              <a:rPr lang="he-IL" sz="3200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אֱלֹהִים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לָרָקִיעַ, שָׁמָיִם; וַיְהִי-עֶרֶב וַיְהִי-בֹקֶר, יוֹם שֵׁנִי.  </a:t>
            </a:r>
            <a:r>
              <a:rPr lang="he-IL" sz="3200" b="1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בראשית פרק א'</a:t>
            </a:r>
          </a:p>
        </p:txBody>
      </p:sp>
    </p:spTree>
    <p:extLst>
      <p:ext uri="{BB962C8B-B14F-4D97-AF65-F5344CB8AC3E}">
        <p14:creationId xmlns:p14="http://schemas.microsoft.com/office/powerpoint/2010/main" val="8464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פיצול הכוחות האתריים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744" y="1556792"/>
            <a:ext cx="871296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בגיל 12 מתרחש פיצול של הכוחות האתריים, פיצול בין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'עליונים לתחתונים'.</a:t>
            </a:r>
            <a:endParaRPr lang="he-IL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חלק מהכוחות האתריים מופנים למעלה, לספירה של הראש, לפיתוח החשיבה, לראשונה קיימת אפשרות לחשיבה מופשטת.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החלק השני של הכוחות האתריים מופנה לחלק התחתון של הגוף, לפיתוח איברי המין והרבייה המוביל להתבגרות המינית. </a:t>
            </a:r>
          </a:p>
          <a:p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37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'לא טוב היות האדם לבדו'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29089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ההתבגרות המינית מובילה לפיצול נוסף – </a:t>
            </a: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הפיצול בין המינים </a:t>
            </a:r>
            <a:r>
              <a:rPr lang="he-IL" sz="4000" dirty="0" smtClean="0">
                <a:latin typeface="Gisha" panose="020B0502040204020203" pitchFamily="34" charset="-79"/>
                <a:cs typeface="Gisha" panose="020B0502040204020203" pitchFamily="34" charset="-79"/>
              </a:rPr>
              <a:t>- </a:t>
            </a:r>
            <a:r>
              <a:rPr lang="he-IL" sz="4000" dirty="0" smtClean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וַיֹּאמֶר 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יְהוָה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אֱלֹהִים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, לֹא-טוֹב הֱיוֹת הָאָדָם לְבַדּוֹ; אֶעֱשֶׂה-לּוֹ עֵזֶר, כְּנֶגְדּוֹ.  </a:t>
            </a:r>
            <a:r>
              <a:rPr lang="he-IL" sz="4000" b="1" dirty="0" err="1" smtClean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כא</a:t>
            </a:r>
            <a:r>
              <a:rPr lang="he-IL" sz="4000" dirty="0" smtClean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וַיַּפֵּל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יְהוָה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אֱלֹהִים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תַּרְדֵּמָה עַל-הָאָדָם, וַיִּישָׁן;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וַיִּקַּח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, אַחַת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מִצַּלְעֹתָיו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,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וַיִּסְגֹּר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בָּשָׂר, תַּחְתֶּנָּה.  </a:t>
            </a:r>
            <a:r>
              <a:rPr lang="he-IL" sz="4000" b="1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כב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וַיִּבֶן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יְהוָה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אֱלֹהִים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אֶת-הַצֵּלָע אֲשֶׁר-לָקַח מִן-הָאָדָם, לְאִשָּׁה; וַיְבִאֶהָ, אֶל-הָאָדָם.  </a:t>
            </a:r>
            <a:r>
              <a:rPr lang="he-IL" sz="4000" b="1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כג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וַיֹּאמֶר, הָאָדָם, זֹאת הַפַּעַם עֶצֶם מֵעֲצָמַי, וּבָשָׂר מִבְּשָׂרִי; לְזֹאת יִקָּרֵא </a:t>
            </a:r>
            <a:r>
              <a:rPr lang="he-IL" sz="4000" dirty="0" err="1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אִשָּׁה</a:t>
            </a:r>
            <a:r>
              <a:rPr lang="he-IL" sz="4000" dirty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, כִּי מֵאִישׁ לֻקְחָה-זֹּאת. </a:t>
            </a:r>
            <a:r>
              <a:rPr lang="he-IL" sz="4000" b="1" dirty="0" smtClean="0">
                <a:solidFill>
                  <a:srgbClr val="000000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בראשית פרק ב'. </a:t>
            </a:r>
            <a:endParaRPr lang="en-US" sz="4000" b="1" dirty="0"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endParaRPr lang="he-IL" dirty="0"/>
          </a:p>
        </p:txBody>
      </p:sp>
      <p:pic>
        <p:nvPicPr>
          <p:cNvPr id="3074" name="Picture 2" descr="Image result for ‫מיכלאנג'לו בריאת האישה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26913"/>
            <a:ext cx="4139952" cy="29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המסע להגדרה עצמית ארצית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הפיצול יוצר תהום, יוצר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חלל,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שבתוכו מתחיל </a:t>
            </a:r>
            <a:r>
              <a:rPr lang="he-IL" sz="3200" dirty="0">
                <a:latin typeface="Gisha" panose="020B0502040204020203" pitchFamily="34" charset="-79"/>
                <a:cs typeface="Gisha" panose="020B0502040204020203" pitchFamily="34" charset="-79"/>
              </a:rPr>
              <a:t>המסע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של הנער והנערה </a:t>
            </a: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להגדרה עצמית ארצית.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98" name="Picture 2" descr="Image result for ‫מי אני?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1"/>
            <a:ext cx="4697124" cy="41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פיצול כפול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נוצר אצל הילד פיצול כפול – בין החלקים השונים בתוכו ובינו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לבין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האחר. </a:t>
            </a:r>
          </a:p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יש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'החרמה</a:t>
            </a:r>
            <a:r>
              <a:rPr lang="he-IL" sz="3200" dirty="0">
                <a:latin typeface="Gisha" panose="020B0502040204020203" pitchFamily="34" charset="-79"/>
                <a:cs typeface="Gisha" panose="020B0502040204020203" pitchFamily="34" charset="-79"/>
              </a:rPr>
              <a:t>'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של חלקים בתוכי, ושל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'האחר'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שבחוץ.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'האחר'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הופך לאויב.</a:t>
            </a:r>
          </a:p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השלב הראשון של הגדרה עצמית הוא הבחנה והבדלה ביני ובין האחר. </a:t>
            </a:r>
          </a:p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ההבחנה המ</a:t>
            </a: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גדר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ית יוצרת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</a:t>
            </a: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גדר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'.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72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אבא </a:t>
            </a:r>
            <a:r>
              <a:rPr lang="he-IL" sz="4400" b="1" dirty="0" err="1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ואמא</a:t>
            </a:r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כבר לא יכולים לשמור עלי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עד גיל 12 'האיום' בא אל הילד מבחוץ ועל כן הוריו יכולים יותר לגונן עליו. החל מגיל 12, השבר הוא פנימי והיכולת של ההורים לשמור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ולהבין הולכת 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ופוחתת. </a:t>
            </a:r>
          </a:p>
          <a:p>
            <a:endParaRPr lang="he-IL" dirty="0"/>
          </a:p>
        </p:txBody>
      </p:sp>
      <p:pic>
        <p:nvPicPr>
          <p:cNvPr id="1028" name="Picture 4" descr="Image result for ‫לא יכול לדבר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5485"/>
          <a:stretch/>
        </p:blipFill>
        <p:spPr bwMode="auto">
          <a:xfrm>
            <a:off x="1403649" y="3356993"/>
            <a:ext cx="4469230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"נאבד לי הקול!"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>
            <a:normAutofit/>
          </a:bodyPr>
          <a:lstStyle/>
          <a:p>
            <a:pPr algn="just">
              <a:buClr>
                <a:srgbClr val="629DD1"/>
              </a:buClr>
            </a:pP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הילד מאבד את הקול החיצוני, 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קול המשפחה, החינוך, התרבות וכד' ועדיין 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 מפתח קול פנימי. </a:t>
            </a:r>
            <a:endParaRPr lang="he-IL" sz="3200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buClr>
                <a:srgbClr val="629DD1"/>
              </a:buClr>
            </a:pP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אצל 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בנים בתקופה זו מתחיל להתחלף הקול.</a:t>
            </a:r>
          </a:p>
          <a:p>
            <a:pPr algn="just">
              <a:buClr>
                <a:srgbClr val="629DD1"/>
              </a:buClr>
            </a:pP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 חשיבות עצומה לקבוצת 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השווים הנותנת ליחיד הד, 'קול חלופי'.  </a:t>
            </a:r>
            <a:endParaRPr lang="he-IL" sz="32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/>
          </a:p>
        </p:txBody>
      </p:sp>
      <p:pic>
        <p:nvPicPr>
          <p:cNvPr id="2050" name="Picture 2" descr="Image result for ‫מהו הקול שלי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9421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לידת הגוף האתרי – גוף החיים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844824"/>
            <a:ext cx="518457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הגוף האתרי הינו תבנית אנרגטית. בלעדיו יש מוות.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משותף לאדם ולצמח.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אחראי על הנשימה, הטמפרמנט של האדם, בריאות ומחלה.</a:t>
            </a:r>
          </a:p>
          <a:p>
            <a:pPr algn="just"/>
            <a:endParaRPr lang="he-IL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7" name="תמונה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312368" cy="43176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83868" y="6091719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איור – נגה בן דור</a:t>
            </a:r>
            <a:endParaRPr lang="he-IL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05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לידת הגוף האתרי – גוף החיים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700808"/>
            <a:ext cx="6192688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e-IL" sz="3200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בשביעון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הראשון הילד נמצא </a:t>
            </a:r>
            <a:r>
              <a:rPr lang="he-IL" sz="3200" dirty="0" err="1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ב"שיליה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אתרית" של אמו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את לידת הגוף האתרי מסמלת נפילת שיני החלב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לידת הגוף האתרי הינה התחלה של פיתוח עצמאות ופרידה בין הילד לאמו, </a:t>
            </a:r>
            <a:r>
              <a:rPr lang="he-IL" sz="320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הילד </a:t>
            </a:r>
            <a:r>
              <a:rPr lang="he-IL" sz="320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לעולם, </a:t>
            </a:r>
            <a:r>
              <a:rPr lang="he-IL" sz="3200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ולכן מלווה בבדידות</a:t>
            </a:r>
            <a:r>
              <a:rPr lang="he-IL" sz="3200" dirty="0" smtClea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 </a:t>
            </a:r>
            <a:endParaRPr lang="he-IL" sz="32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he-IL" sz="32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he-IL" sz="3200" dirty="0" smtClean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he-IL" sz="3200" dirty="0">
              <a:solidFill>
                <a:prstClr val="blac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100" name="Picture 4" descr="Image result for ‫פיית השיניים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2733"/>
            <a:ext cx="2592288" cy="35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הגוף האתרי – גוף של מים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4249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e-IL" sz="3200" dirty="0" smtClean="0">
                <a:effectLst/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כל אחד מארבעת המרכיבים של הישות האנושית קשור באחד מארבעת היסודות. </a:t>
            </a:r>
            <a:endParaRPr lang="en-US" sz="3200" dirty="0" smtClean="0">
              <a:effectLst/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</p:txBody>
      </p:sp>
      <p:pic>
        <p:nvPicPr>
          <p:cNvPr id="2051" name="Picture 3" descr="C:\Users\יעל\Pictures\תמונות עבור האתר\האני והמעטפו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4010"/>
            <a:ext cx="4007966" cy="4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0292" y="2966255"/>
            <a:ext cx="15019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ה'אני' - אש</a:t>
            </a:r>
            <a:endParaRPr lang="he-IL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7" y="2965594"/>
            <a:ext cx="20039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אסטראלי</a:t>
            </a:r>
            <a:r>
              <a:rPr lang="he-IL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- אויר</a:t>
            </a:r>
            <a:endParaRPr lang="he-IL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839804"/>
            <a:ext cx="17281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פיסי - אדמה</a:t>
            </a:r>
            <a:endParaRPr lang="he-IL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4333" y="5839804"/>
            <a:ext cx="15841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אתרי - מים</a:t>
            </a:r>
            <a:endParaRPr lang="he-IL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53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למה אנו זקוקים </a:t>
            </a:r>
            <a:r>
              <a:rPr lang="he-IL" sz="4400" b="1" dirty="0" err="1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בשביעון</a:t>
            </a:r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השני?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806489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לימוד דרך תמונות – למידה חיה.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משענת בזמן – </a:t>
            </a:r>
            <a:r>
              <a:rPr lang="he-IL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ריתמוסים</a:t>
            </a: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והרגלים.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סמכות אוהבת.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מבוגר דובר אמת.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יראת כבוד.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170" name="Picture 2" descr="Image result for ‫שעון דאלי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3"/>
            <a:ext cx="4896423" cy="35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שייכות פלנטרית - מרקורי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698477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מרקורי – שליח האלים.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תנועה בין שמיים וארץ.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שאיפה ונשיפה.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תנועתיות וריפוי.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122" name="Picture 2" descr="Image result for ‫מרקורי שליח האלים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7" y="2348880"/>
            <a:ext cx="37775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אהבה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640960" cy="29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e-IL" sz="40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Gisha"/>
              </a:rPr>
              <a:t>הגוף האתרי מכונה גם 'גוף האהבה', מכיוון שכוחות האהבה הם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e-IL" sz="40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Gisha"/>
              </a:rPr>
              <a:t>כוחות בוני חיים. </a:t>
            </a:r>
            <a:endParaRPr lang="en-US" sz="4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6146" name="Picture 2" descr="Image result for ‫אהבה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044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e-IL" sz="4400" b="1" dirty="0" smtClean="0">
                <a:solidFill>
                  <a:schemeClr val="bg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גיל 9 – "הגירוש מגן עדן"</a:t>
            </a:r>
            <a:endParaRPr lang="he-IL" sz="4400" b="1" dirty="0">
              <a:solidFill>
                <a:schemeClr val="bg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>
            <a:normAutofit/>
          </a:bodyPr>
          <a:lstStyle/>
          <a:p>
            <a:pPr algn="just"/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גיל 9 משול לסיפור 'הגירוש מגן העדן'.</a:t>
            </a:r>
          </a:p>
          <a:p>
            <a:pPr algn="just"/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בגן העדן יש שני עצים שאסורים על האדם לאכילה – 'עץ הדעת' ו'עץ החיים' – אלו שני פנים של אלוהים. 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98" name="Picture 2" descr="Image result for ‫גן העדן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90927"/>
            <a:ext cx="4968552" cy="31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יסודי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415</TotalTime>
  <Words>817</Words>
  <Application>Microsoft Office PowerPoint</Application>
  <PresentationFormat>‫הצגה על המסך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בהירות</vt:lpstr>
      <vt:lpstr>השביעון השני </vt:lpstr>
      <vt:lpstr>שביעון של הרמוניה – 'העולם הוא יפה'</vt:lpstr>
      <vt:lpstr>לידת הגוף האתרי – גוף החיים</vt:lpstr>
      <vt:lpstr>לידת הגוף האתרי – גוף החיים</vt:lpstr>
      <vt:lpstr>הגוף האתרי – גוף של מים</vt:lpstr>
      <vt:lpstr>למה אנו זקוקים בשביעון השני?</vt:lpstr>
      <vt:lpstr>שייכות פלנטרית - מרקורי</vt:lpstr>
      <vt:lpstr>אהבה</vt:lpstr>
      <vt:lpstr>גיל 9 – "הגירוש מגן עדן"</vt:lpstr>
      <vt:lpstr>מדוע האדם נאלץ לעזוב את גן העדן?</vt:lpstr>
      <vt:lpstr>מצגת של PowerPoint</vt:lpstr>
      <vt:lpstr>להיפרד מן השלם</vt:lpstr>
      <vt:lpstr>גיל 9 – לידת התודעה העצמית</vt:lpstr>
      <vt:lpstr>מהם הרגשות המתעוררים בגיל זה?</vt:lpstr>
      <vt:lpstr>מצגת של PowerPoint</vt:lpstr>
      <vt:lpstr>אירוע גיל 9</vt:lpstr>
      <vt:lpstr>גיל 33 – גיל ההיפוך</vt:lpstr>
      <vt:lpstr>מצגת של PowerPoint</vt:lpstr>
      <vt:lpstr>גיל 12 – 'זכר ונקבה ברא אותם'</vt:lpstr>
      <vt:lpstr>מצגת של PowerPoint</vt:lpstr>
      <vt:lpstr>פיצול הכוחות האתריים</vt:lpstr>
      <vt:lpstr>'לא טוב היות האדם לבדו'</vt:lpstr>
      <vt:lpstr>המסע להגדרה עצמית ארצית</vt:lpstr>
      <vt:lpstr>פיצול כפול</vt:lpstr>
      <vt:lpstr>אבא ואמא כבר לא יכולים לשמור עלי</vt:lpstr>
      <vt:lpstr>"נאבד לי הקול!"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השביעון השני </dc:title>
  <dc:creator>יעל ערמוני</dc:creator>
  <cp:lastModifiedBy>יעל ערמוני</cp:lastModifiedBy>
  <cp:revision>52</cp:revision>
  <dcterms:created xsi:type="dcterms:W3CDTF">2016-12-19T08:07:34Z</dcterms:created>
  <dcterms:modified xsi:type="dcterms:W3CDTF">2017-01-12T03:28:20Z</dcterms:modified>
</cp:coreProperties>
</file>